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57" r:id="rId2"/>
    <p:sldId id="344" r:id="rId3"/>
    <p:sldId id="346" r:id="rId4"/>
    <p:sldId id="345" r:id="rId5"/>
    <p:sldId id="259" r:id="rId6"/>
    <p:sldId id="268" r:id="rId7"/>
    <p:sldId id="263" r:id="rId8"/>
    <p:sldId id="264" r:id="rId9"/>
    <p:sldId id="260" r:id="rId10"/>
    <p:sldId id="347" r:id="rId11"/>
    <p:sldId id="261" r:id="rId12"/>
    <p:sldId id="262" r:id="rId13"/>
    <p:sldId id="276" r:id="rId14"/>
    <p:sldId id="265" r:id="rId15"/>
    <p:sldId id="266" r:id="rId16"/>
    <p:sldId id="269" r:id="rId17"/>
    <p:sldId id="274" r:id="rId18"/>
    <p:sldId id="279" r:id="rId19"/>
    <p:sldId id="277" r:id="rId20"/>
    <p:sldId id="348" r:id="rId21"/>
    <p:sldId id="351" r:id="rId22"/>
    <p:sldId id="350" r:id="rId23"/>
    <p:sldId id="352" r:id="rId24"/>
    <p:sldId id="354" r:id="rId25"/>
    <p:sldId id="349" r:id="rId26"/>
    <p:sldId id="353" r:id="rId27"/>
    <p:sldId id="355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FF"/>
    <a:srgbClr val="CC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9892" autoAdjust="0"/>
  </p:normalViewPr>
  <p:slideViewPr>
    <p:cSldViewPr>
      <p:cViewPr varScale="1">
        <p:scale>
          <a:sx n="79" d="100"/>
          <a:sy n="79" d="100"/>
        </p:scale>
        <p:origin x="-14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B2640E-4212-41CB-BDDE-7E4777C174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589FAD-7BB3-4AB2-90FF-855E350DBB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4DA7F-992D-47E2-A92F-7DE7090A231D}" type="slidenum">
              <a:rPr lang="en-US"/>
              <a:pPr/>
              <a:t>5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518FF-6240-4B60-96E4-65AB67F26C57}" type="slidenum">
              <a:rPr lang="en-US"/>
              <a:pPr/>
              <a:t>15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36D3E-F7C8-47D3-B269-7749274C0D71}" type="slidenum">
              <a:rPr lang="en-US"/>
              <a:pPr/>
              <a:t>16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2984F-B072-4F50-9C73-8A550CF8C405}" type="slidenum">
              <a:rPr lang="en-US"/>
              <a:pPr/>
              <a:t>17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FEC59-31B3-42C2-8ABD-67AFD36467E7}" type="slidenum">
              <a:rPr lang="en-US"/>
              <a:pPr/>
              <a:t>18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81D97-83CF-4360-BB33-E0769B9906CB}" type="slidenum">
              <a:rPr lang="en-US"/>
              <a:pPr/>
              <a:t>19</a:t>
            </a:fld>
            <a:endParaRPr 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C960C-C877-44CE-8F3C-DE24D3021226}" type="slidenum">
              <a:rPr lang="en-US"/>
              <a:pPr/>
              <a:t>25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00291-7292-4682-9FF7-3A0D121E0043}" type="slidenum">
              <a:rPr lang="en-US"/>
              <a:pPr/>
              <a:t>6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2D4B3E-A898-420F-96B0-2EB8767A3EED}" type="slidenum">
              <a:rPr lang="en-US"/>
              <a:pPr/>
              <a:t>7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56DFCA-826C-49F1-9368-AA2365E9C11B}" type="slidenum">
              <a:rPr lang="en-US"/>
              <a:pPr/>
              <a:t>8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397384-560B-45BB-8385-BB0C3374C3F9}" type="slidenum">
              <a:rPr lang="en-US"/>
              <a:pPr/>
              <a:t>9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1B316C-B1CE-491B-86E0-9C02F011FFAA}" type="slidenum">
              <a:rPr lang="en-US"/>
              <a:pPr/>
              <a:t>11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9341E1-D342-42DF-8FF7-E90AB3186947}" type="slidenum">
              <a:rPr lang="en-US"/>
              <a:pPr/>
              <a:t>12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268B6-64C0-4B8A-B547-3FDC0F2EB1BC}" type="slidenum">
              <a:rPr lang="en-US"/>
              <a:pPr/>
              <a:t>13</a:t>
            </a:fld>
            <a:endParaRPr 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F012A-3B53-46A8-B37B-E5F9D64824AA}" type="slidenum">
              <a:rPr lang="en-US"/>
              <a:pPr/>
              <a:t>14</a:t>
            </a:fld>
            <a:endParaRPr 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7" name="Group 325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3289" name="Rectangle 217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96" name="Group 32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3296" name="Line 22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" name="Line 22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" name="Line 22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9" name="Line 22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0" name="Line 22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1" name="Line 22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2" name="Line 23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3" name="Line 23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4" name="Line 23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5" name="Line 23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6" name="Line 23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7" name="Line 23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8" name="Line 23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9" name="Line 23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0" name="Line 23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1" name="Line 23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2" name="Line 24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3" name="Line 24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4" name="Line 24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5" name="Line 24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6" name="Line 24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7" name="Line 24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8" name="Line 24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9" name="Line 24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0" name="Line 24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1" name="Line 24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2" name="Line 25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3" name="Line 25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4" name="Line 25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5" name="Line 25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6" name="Line 25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7" name="Line 25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8" name="Line 25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9" name="Line 25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0" name="Line 25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1" name="Line 25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2" name="Line 26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3" name="Line 26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4" name="Line 26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5" name="Line 26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6" name="Line 26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7" name="Line 26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8" name="Line 26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9" name="Line 26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0" name="Line 26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1" name="Line 26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2" name="Line 27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3" name="Line 27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4" name="Line 27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5" name="Line 27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6" name="Line 27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7" name="Line 27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8" name="Line 27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9" name="Line 27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0" name="Line 27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1" name="Line 27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2" name="Line 28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3" name="Line 28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4" name="Line 28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5" name="Line 28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6" name="Line 28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7" name="Line 28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8" name="Line 28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9" name="Line 28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0" name="Line 28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1" name="Line 28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2" name="Line 29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3" name="Line 29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4" name="Line 29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5" name="Line 29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6" name="Line 29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7" name="Line 29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8" name="Line 29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9" name="Line 29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0" name="Line 29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1" name="Line 29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2" name="Line 30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3" name="Line 30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4" name="Line 30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5" name="Line 30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6" name="Line 30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7" name="Line 30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8" name="Line 30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" name="Line 30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" name="Line 30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1" name="Line 30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" name="Line 31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3" name="Line 31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4" name="Line 31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" name="Line 31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" name="Line 31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" name="Line 31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" name="Line 31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" name="Line 31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" name="Line 31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1" name="Line 31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2" name="Line 32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3" name="Line 32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77" name="Rectangle 105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8" name="Rectangle 106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9" name="Rectangle 10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1187B453-5887-4BA1-9966-1FB5693D04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" name="Rectangle 103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93" name="Rectangle 221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292" name="Rectangle 220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291" name="Rectangle 21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2" grpId="0" animBg="1" autoUpdateAnimBg="0"/>
      <p:bldP spid="3291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A42D6-262A-4AB4-B0C5-81260AC679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C350E-40C3-45A5-846B-84A7E82A1C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6AEE9BF9-F1DD-4FF6-96E6-40A23C11C3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05B93438-3BE9-4E98-A752-AAF0A5176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8DE43FCD-047A-4AA5-843B-6D7B4497E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09625" y="2214563"/>
            <a:ext cx="7958138" cy="388143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65B3EFE1-3D8B-4B81-A9C3-8AC4DD050D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09625" y="609600"/>
            <a:ext cx="7958138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D0332C0B-5001-49F5-BC7B-711439EFF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92144-5C6A-4755-917F-3ED72CB63E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58B24-A1C2-4196-84A7-AC7691AF3C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82E17-75AF-41D2-850A-137227DD8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4A548-A93F-41B2-9B42-F0119E5D7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ADFEE-E277-4A9B-8B0C-1EF8B997B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33693-CB37-4CB2-A4D2-42456ACF30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98EB7-F495-4F69-A6B4-BAE62C3765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8FD61-7E9B-4DD6-9298-C7DDD557F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" name="Group 225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246" name="Group 222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146" name="Line 122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Line 123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8" name="Line 124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9" name="Line 125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0" name="Line 126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1" name="Line 127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2" name="Line 128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3" name="Line 129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4" name="Line 130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5" name="Line 131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6" name="Line 132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" name="Line 133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" name="Line 134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9" name="Line 135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0" name="Line 136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1" name="Line 137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2" name="Line 138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3" name="Line 139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4" name="Line 140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6" name="Line 142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7" name="Line 143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8" name="Line 144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9" name="Line 145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1" name="Line 147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2" name="Line 148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4" name="Line 150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5" name="Line 151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6" name="Line 152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7" name="Line 153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8" name="Line 154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9" name="Line 155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0" name="Line 156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1" name="Line 157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2" name="Line 158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3" name="Line 159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4" name="Line 160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5" name="Line 161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6" name="Line 162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7" name="Line 163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8" name="Line 164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9" name="Line 165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0" name="Line 166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1" name="Line 167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2" name="Line 168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3" name="Line 169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4" name="Line 170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5" name="Line 171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6" name="Line 172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7" name="Line 173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8" name="Line 174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9" name="Line 175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0" name="Line 176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1" name="Line 177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2" name="Line 178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3" name="Line 179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4" name="Line 180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5" name="Line 181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6" name="Line 182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7" name="Line 183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8" name="Line 184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9" name="Line 185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0" name="Line 186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1" name="Line 187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2" name="Line 188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3" name="Line 189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4" name="Line 190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5" name="Line 191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6" name="Line 192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7" name="Line 193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8" name="Line 194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9" name="Line 195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0" name="Line 196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1" name="Line 197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2" name="Line 198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3" name="Line 199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4" name="Line 200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5" name="Line 201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6" name="Line 202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7" name="Line 203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8" name="Line 204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" name="Line 205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" name="Line 206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" name="Line 207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" name="Line 208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3" name="Line 209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4" name="Line 210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5" name="Line 211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6" name="Line 212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7" name="Line 213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8" name="Line 214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" name="Line 215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0" name="Line 216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1" name="Line 217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2" name="Line 218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3" name="Line 219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48" name="Group 224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140" name="Rectangle 116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7" name="Rectangle 113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181C9830-89BB-4519-862F-D88A40210E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r.wikipedia.org/wiki/Ajurveda" TargetMode="External"/><Relationship Id="rId2" Type="http://schemas.openxmlformats.org/officeDocument/2006/relationships/hyperlink" Target="https://hr.wikipedia.org/wiki/Tradicionalna_kineska_medicin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hr.wikipedia.org/wiki/Qi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igital_object_identifier" TargetMode="External"/><Relationship Id="rId2" Type="http://schemas.openxmlformats.org/officeDocument/2006/relationships/hyperlink" Target="http://www.dcscience.net/Ernst-2011-AcupunctAlleviatePainRiskReview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pain.2010.11.00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Lečenje</a:t>
            </a:r>
            <a:r>
              <a:rPr lang="en-US" dirty="0" smtClean="0"/>
              <a:t> bola </a:t>
            </a:r>
            <a:r>
              <a:rPr lang="en-US" dirty="0" err="1" smtClean="0"/>
              <a:t>akupunkturom</a:t>
            </a:r>
            <a:endParaRPr lang="bs-Latn-BA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2667000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 smtClean="0">
                <a:ea typeface="맑은 고딕" pitchFamily="50" charset="-127"/>
              </a:rPr>
              <a:t>Doc.dr</a:t>
            </a:r>
            <a:r>
              <a:rPr lang="en-US" sz="2400" dirty="0" smtClean="0">
                <a:ea typeface="맑은 고딕" pitchFamily="50" charset="-127"/>
              </a:rPr>
              <a:t> </a:t>
            </a:r>
            <a:r>
              <a:rPr lang="en-US" sz="2400" dirty="0" err="1" smtClean="0">
                <a:ea typeface="맑은 고딕" pitchFamily="50" charset="-127"/>
              </a:rPr>
              <a:t>Nenad</a:t>
            </a:r>
            <a:r>
              <a:rPr lang="en-US" sz="2400" dirty="0" smtClean="0">
                <a:ea typeface="맑은 고딕" pitchFamily="50" charset="-127"/>
              </a:rPr>
              <a:t> </a:t>
            </a:r>
            <a:r>
              <a:rPr lang="en-US" sz="2400" dirty="0" err="1" smtClean="0">
                <a:ea typeface="맑은 고딕" pitchFamily="50" charset="-127"/>
              </a:rPr>
              <a:t>Zorni</a:t>
            </a:r>
            <a:r>
              <a:rPr lang="sr-Latn-RS" sz="2400" dirty="0" smtClean="0">
                <a:ea typeface="맑은 고딕" pitchFamily="50" charset="-127"/>
              </a:rPr>
              <a:t>ć</a:t>
            </a:r>
            <a:endParaRPr lang="en-US" sz="2400" dirty="0" smtClean="0">
              <a:ea typeface="맑은 고딕" pitchFamily="50" charset="-127"/>
            </a:endParaRPr>
          </a:p>
          <a:p>
            <a:endParaRPr lang="en-US" sz="2400" dirty="0" smtClean="0">
              <a:ea typeface="맑은 고딕" pitchFamily="50" charset="-127"/>
            </a:endParaRPr>
          </a:p>
          <a:p>
            <a:r>
              <a:rPr lang="en-US" sz="2400" dirty="0" smtClean="0">
                <a:ea typeface="맑은 고딕" pitchFamily="50" charset="-127"/>
              </a:rPr>
              <a:t>IASM-</a:t>
            </a:r>
            <a:r>
              <a:rPr lang="en-US" sz="2400" dirty="0" err="1" smtClean="0">
                <a:ea typeface="맑은 고딕" pitchFamily="50" charset="-127"/>
              </a:rPr>
              <a:t>Medicina</a:t>
            </a:r>
            <a:r>
              <a:rPr lang="en-US" sz="2400" smtClean="0">
                <a:ea typeface="맑은 고딕" pitchFamily="50" charset="-127"/>
              </a:rPr>
              <a:t> bola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4953000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bs-Latn-BA" sz="1800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52800" y="3733800"/>
            <a:ext cx="2325688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BA" sz="1800" dirty="0">
                <a:solidFill>
                  <a:srgbClr val="002060"/>
                </a:solidFill>
                <a:latin typeface="Book Antiqua" panose="02040602050305030304" pitchFamily="18" charset="0"/>
              </a:rPr>
              <a:t>Logo of your organization</a:t>
            </a:r>
            <a:endParaRPr lang="bs-Latn-BA" sz="1800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pic>
        <p:nvPicPr>
          <p:cNvPr id="2050" name="Picture 2" descr="Image result for klinicki centar kragujev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86200"/>
            <a:ext cx="1571636" cy="1380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3955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Teorija kontrolne 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vrata</a:t>
            </a:r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vi-VN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Drs Melzack i Vall, 1965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33600"/>
            <a:ext cx="7848600" cy="427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Teorija kontroln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ih</a:t>
            </a:r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vrata</a:t>
            </a:r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vi-VN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Drs Melzack i Vall, 1965</a:t>
            </a:r>
            <a:endParaRPr lang="en-US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09625" y="2214563"/>
            <a:ext cx="3902075" cy="42247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Model </a:t>
            </a:r>
            <a:r>
              <a:rPr lang="en-US" sz="2400" dirty="0" err="1" smtClean="0"/>
              <a:t>ubla</a:t>
            </a:r>
            <a:r>
              <a:rPr lang="sr-Latn-RS" sz="2400" dirty="0" smtClean="0"/>
              <a:t>žavanje bola akupunkturom 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vi-VN" sz="2400" b="0" dirty="0" smtClean="0"/>
              <a:t>Specifična nervna vlakna koja prenose bol u kičmenu moždinu (supstanca želatinozna) 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vi-VN" sz="2400" b="0" dirty="0" smtClean="0"/>
              <a:t>Ravnoteža između stimulativnih i inhibicijskih vlakana </a:t>
            </a:r>
            <a:endParaRPr lang="sr-Latn-RS" sz="2400" b="0" dirty="0" smtClean="0"/>
          </a:p>
        </p:txBody>
      </p:sp>
      <p:pic>
        <p:nvPicPr>
          <p:cNvPr id="36870" name="Picture 6" descr="Cellular%20model%20of%20interactions%20between%20neuropathic%20pain%20and%20opioid%20tolerance%20at%20the%20spinal%20level_r1_c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4100" y="2733675"/>
            <a:ext cx="3903663" cy="284321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 smtClean="0"/>
              <a:t>Endorfinska teorija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	</a:t>
            </a:r>
            <a:r>
              <a:rPr lang="en-US" sz="3200" dirty="0"/>
              <a:t>Dr. </a:t>
            </a:r>
            <a:r>
              <a:rPr lang="en-US" sz="3200" dirty="0" err="1"/>
              <a:t>Pomeranz</a:t>
            </a:r>
            <a:r>
              <a:rPr lang="en-US" sz="3200" dirty="0"/>
              <a:t>, Canada, 1996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Latn-RS" sz="2400" dirty="0" smtClean="0"/>
              <a:t>Prirodni hormoni</a:t>
            </a:r>
            <a:endParaRPr lang="en-US" sz="2400" dirty="0"/>
          </a:p>
          <a:p>
            <a:r>
              <a:rPr lang="en-US" sz="2400" dirty="0" smtClean="0"/>
              <a:t>A</a:t>
            </a:r>
            <a:r>
              <a:rPr lang="sr-Latn-RS" sz="2400" dirty="0" smtClean="0"/>
              <a:t>k</a:t>
            </a:r>
            <a:r>
              <a:rPr lang="en-US" sz="2400" dirty="0" err="1" smtClean="0"/>
              <a:t>upun</a:t>
            </a:r>
            <a:r>
              <a:rPr lang="sr-Latn-RS" sz="2400" dirty="0" smtClean="0"/>
              <a:t>k</a:t>
            </a:r>
            <a:r>
              <a:rPr lang="en-US" sz="2400" dirty="0" err="1" smtClean="0"/>
              <a:t>tur</a:t>
            </a:r>
            <a:r>
              <a:rPr lang="sr-Latn-RS" sz="2400" dirty="0" smtClean="0"/>
              <a:t>ne</a:t>
            </a:r>
            <a:r>
              <a:rPr lang="en-US" sz="2400" dirty="0" smtClean="0"/>
              <a:t> </a:t>
            </a:r>
            <a:r>
              <a:rPr lang="sr-Latn-RS" sz="2400" dirty="0" smtClean="0"/>
              <a:t>okidači</a:t>
            </a:r>
            <a:r>
              <a:rPr lang="en-US" sz="2400" dirty="0" smtClean="0"/>
              <a:t> </a:t>
            </a:r>
            <a:r>
              <a:rPr lang="sr-Latn-RS" sz="2400" dirty="0" smtClean="0"/>
              <a:t>oslobađaju</a:t>
            </a:r>
            <a:r>
              <a:rPr lang="en-US" sz="2400" dirty="0" smtClean="0"/>
              <a:t> </a:t>
            </a:r>
            <a:r>
              <a:rPr lang="en-US" sz="2400" dirty="0"/>
              <a:t>endorphin </a:t>
            </a:r>
            <a:r>
              <a:rPr lang="sr-Latn-RS" sz="2400" dirty="0" smtClean="0"/>
              <a:t>u</a:t>
            </a:r>
            <a:r>
              <a:rPr lang="en-US" sz="2400" dirty="0" smtClean="0"/>
              <a:t>  </a:t>
            </a:r>
            <a:r>
              <a:rPr lang="en-US" sz="2400" dirty="0" err="1" smtClean="0"/>
              <a:t>centralnom</a:t>
            </a:r>
            <a:r>
              <a:rPr lang="en-US" sz="2400" dirty="0" smtClean="0"/>
              <a:t>  </a:t>
            </a:r>
            <a:r>
              <a:rPr lang="en-US" sz="2400" dirty="0" err="1" smtClean="0"/>
              <a:t>nerv</a:t>
            </a:r>
            <a:r>
              <a:rPr lang="sr-Latn-RS" sz="2400" dirty="0" smtClean="0"/>
              <a:t>n</a:t>
            </a:r>
            <a:r>
              <a:rPr lang="en-US" sz="2400" dirty="0" err="1" smtClean="0"/>
              <a:t>om</a:t>
            </a:r>
            <a:r>
              <a:rPr lang="en-US" sz="2400" dirty="0" smtClean="0"/>
              <a:t>  </a:t>
            </a:r>
            <a:r>
              <a:rPr lang="en-US" sz="2400" dirty="0" err="1" smtClean="0"/>
              <a:t>sistemu</a:t>
            </a:r>
            <a:endParaRPr lang="sr-Latn-RS" sz="2400" dirty="0" smtClean="0"/>
          </a:p>
          <a:p>
            <a:r>
              <a:rPr lang="vi-VN" sz="2400" dirty="0" smtClean="0"/>
              <a:t>Rešavajte samo bol </a:t>
            </a:r>
            <a:endParaRPr lang="sr-Latn-RS" sz="2400" dirty="0" smtClean="0"/>
          </a:p>
          <a:p>
            <a:r>
              <a:rPr lang="vi-VN" sz="2400" dirty="0" smtClean="0"/>
              <a:t>Kortiko</a:t>
            </a:r>
            <a:r>
              <a:rPr lang="en-US" sz="2400" dirty="0" err="1" smtClean="0"/>
              <a:t>stero</a:t>
            </a:r>
            <a:r>
              <a:rPr lang="vi-VN" sz="2400" dirty="0" smtClean="0"/>
              <a:t>idi i supstanca P takođe se oslobađaju zajedno sa endorfinom</a:t>
            </a:r>
            <a:endParaRPr lang="en-US" sz="2400" dirty="0"/>
          </a:p>
        </p:txBody>
      </p:sp>
      <p:pic>
        <p:nvPicPr>
          <p:cNvPr id="37894" name="Picture 6" descr="opioid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09625" y="2743200"/>
            <a:ext cx="3902075" cy="28225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Terapijski</a:t>
            </a:r>
            <a:r>
              <a:rPr lang="en-US" dirty="0" smtClean="0"/>
              <a:t> </a:t>
            </a:r>
            <a:r>
              <a:rPr lang="en-US" dirty="0" err="1" smtClean="0"/>
              <a:t>mehanizmi</a:t>
            </a:r>
            <a:r>
              <a:rPr lang="en-US" dirty="0" smtClean="0"/>
              <a:t> </a:t>
            </a:r>
            <a:r>
              <a:rPr lang="en-US" dirty="0" err="1" smtClean="0"/>
              <a:t>akupunkture</a:t>
            </a:r>
            <a:endParaRPr lang="en-US" dirty="0"/>
          </a:p>
        </p:txBody>
      </p:sp>
      <p:pic>
        <p:nvPicPr>
          <p:cNvPr id="53253" name="Picture 5" descr="mechanis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14513" y="2214563"/>
            <a:ext cx="5946775" cy="38814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</a:t>
            </a:r>
            <a:r>
              <a:rPr lang="en-US" dirty="0" err="1" smtClean="0"/>
              <a:t>ehanizmi</a:t>
            </a:r>
            <a:r>
              <a:rPr lang="en-US" dirty="0" smtClean="0"/>
              <a:t> </a:t>
            </a:r>
            <a:r>
              <a:rPr lang="en-US" dirty="0" err="1" smtClean="0"/>
              <a:t>delovanja</a:t>
            </a:r>
            <a:r>
              <a:rPr lang="sr-Latn-RS" dirty="0" smtClean="0"/>
              <a:t> </a:t>
            </a:r>
            <a:r>
              <a:rPr lang="sr-Latn-RS" dirty="0"/>
              <a:t>a</a:t>
            </a:r>
            <a:r>
              <a:rPr lang="en-US" dirty="0" err="1" smtClean="0"/>
              <a:t>kupunktur</a:t>
            </a:r>
            <a:r>
              <a:rPr lang="sr-Latn-RS" dirty="0" smtClean="0"/>
              <a:t>e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vi-VN" sz="2400" dirty="0" smtClean="0"/>
              <a:t>Provođenje elektromagnetskih signala</a:t>
            </a:r>
            <a:endParaRPr lang="sr-Latn-RS" sz="2400" dirty="0" smtClean="0"/>
          </a:p>
          <a:p>
            <a:r>
              <a:rPr lang="vi-VN" sz="2400" dirty="0" smtClean="0"/>
              <a:t> Aktivacija opioidnih sistema</a:t>
            </a:r>
            <a:endParaRPr lang="sr-Latn-RS" sz="2400" dirty="0" smtClean="0"/>
          </a:p>
          <a:p>
            <a:r>
              <a:rPr lang="vi-VN" sz="2400" dirty="0" smtClean="0"/>
              <a:t> Promene u hemiji mozga - oslobađanju neurotransmitera i neurohormona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pic>
        <p:nvPicPr>
          <p:cNvPr id="40966" name="Picture 6" descr="acupuncture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45175" y="2214563"/>
            <a:ext cx="1941513" cy="38814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Akupun</a:t>
            </a:r>
            <a:r>
              <a:rPr lang="sr-Latn-RS" dirty="0" smtClean="0"/>
              <a:t>k</a:t>
            </a:r>
            <a:r>
              <a:rPr lang="en-US" dirty="0" err="1" smtClean="0"/>
              <a:t>tur</a:t>
            </a:r>
            <a:r>
              <a:rPr lang="sr-Latn-RS" dirty="0" smtClean="0"/>
              <a:t>ni</a:t>
            </a:r>
            <a:r>
              <a:rPr lang="en-US" dirty="0" smtClean="0"/>
              <a:t> </a:t>
            </a:r>
            <a:r>
              <a:rPr lang="sr-Latn-RS" dirty="0" smtClean="0"/>
              <a:t>Putevi</a:t>
            </a:r>
            <a:endParaRPr lang="en-US" dirty="0"/>
          </a:p>
        </p:txBody>
      </p:sp>
      <p:pic>
        <p:nvPicPr>
          <p:cNvPr id="41987" name="Picture 3" descr="mechan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514600"/>
            <a:ext cx="5486400" cy="3581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Meridian-Cortex-</a:t>
            </a:r>
            <a:r>
              <a:rPr lang="sr-Latn-RS" dirty="0" smtClean="0"/>
              <a:t>Organ</a:t>
            </a:r>
            <a:r>
              <a:rPr lang="en-US" dirty="0" smtClean="0"/>
              <a:t> </a:t>
            </a:r>
            <a:r>
              <a:rPr lang="sr-Latn-RS" dirty="0" smtClean="0"/>
              <a:t>međusobna veza</a:t>
            </a:r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214563"/>
            <a:ext cx="7958138" cy="4186237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vi-VN" b="0" dirty="0" smtClean="0">
                <a:latin typeface="Times New Roman" pitchFamily="18" charset="0"/>
                <a:cs typeface="Times New Roman" pitchFamily="18" charset="0"/>
              </a:rPr>
              <a:t>Meridijan povezuje nervni sistem sa moždanom korteksom</a:t>
            </a:r>
            <a:endParaRPr lang="en-US" dirty="0"/>
          </a:p>
          <a:p>
            <a:r>
              <a:rPr lang="en-US" dirty="0"/>
              <a:t>2. </a:t>
            </a:r>
            <a:r>
              <a:rPr lang="vi-VN" b="0" dirty="0" smtClean="0">
                <a:latin typeface="Times New Roman" pitchFamily="18" charset="0"/>
                <a:cs typeface="Times New Roman" pitchFamily="18" charset="0"/>
              </a:rPr>
              <a:t>Deluje kroz neurohumoralne mehanizme </a:t>
            </a:r>
            <a:endParaRPr lang="en-US" dirty="0"/>
          </a:p>
          <a:p>
            <a:r>
              <a:rPr lang="en-US" dirty="0"/>
              <a:t>3. </a:t>
            </a:r>
            <a:r>
              <a:rPr lang="vi-VN" b="0" dirty="0" smtClean="0">
                <a:latin typeface="Times New Roman" pitchFamily="18" charset="0"/>
                <a:cs typeface="Times New Roman" pitchFamily="18" charset="0"/>
              </a:rPr>
              <a:t>Model aku</a:t>
            </a:r>
            <a:r>
              <a:rPr lang="sr-Latn-RS" b="0" dirty="0" smtClean="0">
                <a:latin typeface="Times New Roman" pitchFamily="18" charset="0"/>
                <a:cs typeface="Times New Roman" pitchFamily="18" charset="0"/>
              </a:rPr>
              <a:t>punkturne</a:t>
            </a:r>
            <a:r>
              <a:rPr lang="vi-VN" b="0" dirty="0" smtClean="0">
                <a:latin typeface="Times New Roman" pitchFamily="18" charset="0"/>
                <a:cs typeface="Times New Roman" pitchFamily="18" charset="0"/>
              </a:rPr>
              <a:t> tačke-mozak: stimuliše moždani korteks / nervni sistem, a zatim kontroliše oslobađanje hemijskih </a:t>
            </a:r>
            <a:r>
              <a:rPr lang="sr-Latn-RS" b="0" dirty="0" smtClean="0">
                <a:latin typeface="Times New Roman" pitchFamily="18" charset="0"/>
                <a:cs typeface="Times New Roman" pitchFamily="18" charset="0"/>
              </a:rPr>
              <a:t>supstanci </a:t>
            </a:r>
            <a:r>
              <a:rPr lang="vi-VN" b="0" dirty="0" smtClean="0">
                <a:latin typeface="Times New Roman" pitchFamily="18" charset="0"/>
                <a:cs typeface="Times New Roman" pitchFamily="18" charset="0"/>
              </a:rPr>
              <a:t>ili hormona u poremećenim organima radi lečenja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Acupuncture on the     		Brain		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UCI-Use functional MRI to investigate the mechanisms of  acupuncture analgesia</a:t>
            </a:r>
          </a:p>
          <a:p>
            <a:endParaRPr lang="en-US" sz="2400"/>
          </a:p>
          <a:p>
            <a:r>
              <a:rPr lang="en-US" sz="2400"/>
              <a:t>Stimulates Li 4 revealed activation of visual cortex. </a:t>
            </a:r>
          </a:p>
          <a:p>
            <a:pPr>
              <a:buFont typeface="Wingdings" pitchFamily="2" charset="2"/>
              <a:buNone/>
            </a:pPr>
            <a:endParaRPr lang="en-US" sz="2400"/>
          </a:p>
          <a:p>
            <a:r>
              <a:rPr lang="en-US" sz="2400"/>
              <a:t>Needling Tin Hui revealed auditory cortex activation </a:t>
            </a:r>
          </a:p>
          <a:p>
            <a:endParaRPr lang="en-US" sz="2400"/>
          </a:p>
        </p:txBody>
      </p:sp>
      <p:pic>
        <p:nvPicPr>
          <p:cNvPr id="51206" name="Picture 6" descr="brain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09625" y="2346325"/>
            <a:ext cx="3902075" cy="36163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vi-VN" b="0" dirty="0" smtClean="0">
                <a:solidFill>
                  <a:schemeClr val="tx1"/>
                </a:solidFill>
              </a:rPr>
              <a:t>Mehanizmi akupunkture za ublažavanje boli </a:t>
            </a: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209800"/>
            <a:ext cx="3903663" cy="38814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vi-VN" sz="2400" b="0" dirty="0" smtClean="0"/>
              <a:t>Polimodalni receptori (PMR) u akupunkturnim tačkama senzibilisani su za trenutno delovanje. </a:t>
            </a:r>
            <a:endParaRPr lang="en-US" sz="2400" b="0" dirty="0" smtClean="0"/>
          </a:p>
          <a:p>
            <a:pPr>
              <a:buFont typeface="Wingdings" pitchFamily="2" charset="2"/>
              <a:buChar char="Ø"/>
            </a:pPr>
            <a:r>
              <a:rPr lang="vi-VN" sz="2400" b="0" dirty="0" smtClean="0"/>
              <a:t> Dejstvo posredovano endogenim opioidima </a:t>
            </a:r>
            <a:endParaRPr lang="en-US" sz="2400" b="0" dirty="0" smtClean="0"/>
          </a:p>
          <a:p>
            <a:pPr>
              <a:buFont typeface="Wingdings" pitchFamily="2" charset="2"/>
              <a:buChar char="Ø"/>
            </a:pPr>
            <a:r>
              <a:rPr lang="vi-VN" sz="2400" b="0" dirty="0" smtClean="0"/>
              <a:t>Moćan stimulans za aktiviranje analgetskih sistema</a:t>
            </a:r>
            <a:endParaRPr lang="en-US" sz="2400" dirty="0"/>
          </a:p>
        </p:txBody>
      </p:sp>
      <p:pic>
        <p:nvPicPr>
          <p:cNvPr id="56326" name="Picture 6" descr="accupuncture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3013" y="2214563"/>
            <a:ext cx="3035300" cy="38814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33400"/>
            <a:ext cx="7378700" cy="1143000"/>
          </a:xfrm>
        </p:spPr>
        <p:txBody>
          <a:bodyPr/>
          <a:lstStyle/>
          <a:p>
            <a:r>
              <a:rPr lang="vi-VN" sz="3200" b="0" dirty="0" smtClean="0">
                <a:solidFill>
                  <a:schemeClr val="tx1"/>
                </a:solidFill>
              </a:rPr>
              <a:t>Terapijski mehanizmi akupunkture -</a:t>
            </a:r>
            <a:r>
              <a:rPr lang="vi-VN" sz="2400" b="0" dirty="0" smtClean="0">
                <a:solidFill>
                  <a:schemeClr val="tx1"/>
                </a:solidFill>
              </a:rPr>
              <a:t>Dr.D. Kendall, 1980.</a:t>
            </a:r>
            <a:r>
              <a:rPr lang="en-US" sz="3200" b="0" dirty="0" smtClean="0">
                <a:solidFill>
                  <a:schemeClr val="tx1"/>
                </a:solidFill>
              </a:rPr>
              <a:t/>
            </a:r>
            <a:br>
              <a:rPr lang="en-US" sz="3200" b="0" dirty="0" smtClean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vi-VN" sz="2400" b="0" dirty="0" smtClean="0"/>
              <a:t>Umetanje igle izaziva akutni odbrambeni upalni odgovo</a:t>
            </a:r>
            <a:r>
              <a:rPr lang="en-US" sz="2400" b="0" dirty="0" err="1" smtClean="0"/>
              <a:t>ra</a:t>
            </a:r>
            <a:endParaRPr lang="en-US" sz="2400" b="0" dirty="0" smtClean="0"/>
          </a:p>
          <a:p>
            <a:pPr>
              <a:buNone/>
            </a:pPr>
            <a:r>
              <a:rPr lang="en-US" sz="2400" b="0" dirty="0" smtClean="0"/>
              <a:t>2</a:t>
            </a:r>
            <a:r>
              <a:rPr lang="vi-VN" sz="2400" b="0" dirty="0" smtClean="0"/>
              <a:t>. </a:t>
            </a:r>
            <a:r>
              <a:rPr lang="en-US" sz="2400" b="0" dirty="0" smtClean="0"/>
              <a:t>   </a:t>
            </a:r>
            <a:r>
              <a:rPr lang="vi-VN" sz="2400" b="0" dirty="0" smtClean="0"/>
              <a:t>Afektivni nociceptivni neuroni se distribuiraju na dorzalni rog kičmene moždine. </a:t>
            </a:r>
            <a:endParaRPr lang="en-US" sz="2400" b="0" dirty="0" smtClean="0"/>
          </a:p>
          <a:p>
            <a:pPr>
              <a:buNone/>
            </a:pPr>
            <a:r>
              <a:rPr lang="en-US" sz="2400" dirty="0" smtClean="0"/>
              <a:t>3. </a:t>
            </a:r>
            <a:r>
              <a:rPr lang="vi-VN" sz="2400" b="0" dirty="0" smtClean="0"/>
              <a:t> </a:t>
            </a:r>
            <a:r>
              <a:rPr lang="en-US" sz="2400" b="0" dirty="0" smtClean="0"/>
              <a:t>  </a:t>
            </a:r>
            <a:r>
              <a:rPr lang="vi-VN" sz="2400" b="0" dirty="0" smtClean="0"/>
              <a:t>Aktivirajte somatske motoričke živce </a:t>
            </a:r>
            <a:endParaRPr lang="en-US" sz="2400" b="0" dirty="0" smtClean="0"/>
          </a:p>
          <a:p>
            <a:pPr>
              <a:buNone/>
            </a:pPr>
            <a:r>
              <a:rPr lang="en-US" sz="2400" dirty="0" smtClean="0"/>
              <a:t>4.  M</a:t>
            </a:r>
            <a:r>
              <a:rPr lang="sr-Latn-RS" sz="2400" dirty="0" smtClean="0"/>
              <a:t>išići i </a:t>
            </a:r>
            <a:r>
              <a:rPr lang="en-US" sz="2400" dirty="0" smtClean="0"/>
              <a:t>A</a:t>
            </a:r>
            <a:r>
              <a:rPr lang="vi-VN" sz="2400" b="0" dirty="0" smtClean="0"/>
              <a:t>utonomnim motornim nervima do perifernih krvnih sudova i unutrašnjih organa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buFont typeface="Wingdings" pitchFamily="2" charset="2"/>
              <a:buAutoNum type="arabicPeriod"/>
            </a:pPr>
            <a:endParaRPr lang="en-US" sz="2400" dirty="0"/>
          </a:p>
          <a:p>
            <a:pPr marL="533400" indent="-533400">
              <a:buFont typeface="Wingdings" pitchFamily="2" charset="2"/>
              <a:buAutoNum type="arabicPeriod"/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Lečenje</a:t>
            </a:r>
            <a:r>
              <a:rPr lang="en-US" dirty="0" smtClean="0"/>
              <a:t> bola </a:t>
            </a:r>
            <a:r>
              <a:rPr lang="en-US" dirty="0" err="1" smtClean="0"/>
              <a:t>akupunkturom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Akupunktura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((</a:t>
            </a:r>
            <a:r>
              <a:rPr lang="ja-JP" altLang="en-US" sz="2000" smtClean="0">
                <a:latin typeface="Times New Roman" pitchFamily="18" charset="0"/>
                <a:cs typeface="Times New Roman" pitchFamily="18" charset="0"/>
              </a:rPr>
              <a:t>針灸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lat. “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acus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igla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+”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pungere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ubadati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jedna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glavnih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metoda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 tooltip="Tradicionalna kineska medicina"/>
              </a:rPr>
              <a:t>tradicionalne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 tooltip="Tradicionalna kineska medicina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 tooltip="Tradicionalna kineska medicina"/>
              </a:rPr>
              <a:t>kineske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 tooltip="Tradicionalna kineska medicina"/>
              </a:rPr>
              <a:t> medicine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tibetanske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indijske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 tooltip="Ajurveda"/>
              </a:rPr>
              <a:t>ajurvede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neki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autori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smatraju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akupunktura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poteče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ajurvedske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medicine</a:t>
            </a:r>
            <a:r>
              <a:rPr lang="en-US" sz="2000" dirty="0" smtClean="0"/>
              <a:t>)</a:t>
            </a:r>
          </a:p>
          <a:p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Akupunktura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 je </a:t>
            </a:r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terapeutska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tehnika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kojom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ubadanjem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0" dirty="0" err="1" smtClean="0">
                <a:latin typeface="Times New Roman" pitchFamily="18" charset="0"/>
                <a:cs typeface="Times New Roman" pitchFamily="18" charset="0"/>
              </a:rPr>
              <a:t>igala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specifične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točke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koži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pacijenta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nastoji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uspostaviti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ravnoteža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  <a:hlinkClick r:id="rId4" tooltip="Qi"/>
              </a:rPr>
              <a:t>Qi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ja-JP" altLang="en-US" sz="1800" b="0" smtClean="0">
                <a:latin typeface="Times New Roman" pitchFamily="18" charset="0"/>
                <a:cs typeface="Times New Roman" pitchFamily="18" charset="0"/>
              </a:rPr>
              <a:t>得氣</a:t>
            </a:r>
            <a:r>
              <a:rPr lang="en-US" altLang="ja-JP" sz="1800" b="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koncepta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vitalne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energije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koja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struji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kroz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organizam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".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Praksu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prvi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imenovao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latinskom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riječju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0" i="1" dirty="0" err="1" smtClean="0">
                <a:latin typeface="Times New Roman" pitchFamily="18" charset="0"/>
                <a:cs typeface="Times New Roman" pitchFamily="18" charset="0"/>
              </a:rPr>
              <a:t>acupunctura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Holandjanin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 Willem ten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Rhijne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/>
          </a:p>
        </p:txBody>
      </p:sp>
      <p:pic>
        <p:nvPicPr>
          <p:cNvPr id="4" name="Picture 1030" descr="Acupuncture-Ch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724400"/>
            <a:ext cx="21367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Kliničkom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istraživanju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akupunkture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veći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broj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kliničkih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ispitivanja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akupunkturnim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tretmanima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pružio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više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informacija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posebno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ulozi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kliničkom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lečenju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bola.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</a:t>
            </a:r>
            <a:r>
              <a:rPr lang="en-US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pravljanje</a:t>
            </a: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bol</a:t>
            </a:r>
            <a:r>
              <a:rPr lang="sr-Latn-R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 akupunkturom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dirty="0" err="1" smtClean="0"/>
              <a:t>Kliničke</a:t>
            </a:r>
            <a:r>
              <a:rPr lang="en-US" dirty="0" smtClean="0"/>
              <a:t> </a:t>
            </a:r>
            <a:r>
              <a:rPr lang="en-US" dirty="0" err="1" smtClean="0"/>
              <a:t>primene</a:t>
            </a:r>
            <a:r>
              <a:rPr lang="sr-Latn-RS" dirty="0" smtClean="0"/>
              <a:t>: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Indikacije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lečenje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akupunkturom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uključuju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nisu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ograničene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sr-Latn-R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None/>
            </a:pPr>
            <a:endParaRPr lang="sr-Latn-RS" sz="18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§"/>
            </a:pPr>
            <a:r>
              <a:rPr lang="vi-VN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Kontrola </a:t>
            </a:r>
            <a:r>
              <a:rPr lang="vi-VN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akutne i hronične boli </a:t>
            </a:r>
            <a:r>
              <a:rPr lang="vi-VN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(uključujući, ali ne ograničavajući se na post-op bol, fantomska bol, bol od raka, glavobolje (napetost i migrena), post-traumatični bol, mišićno-koštana bol, neurološka bol, ginekološka bol, artritična bol, bol u </a:t>
            </a:r>
            <a:r>
              <a:rPr lang="vi-V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zglobovima</a:t>
            </a:r>
            <a:r>
              <a:rPr lang="sr-Latn-R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§"/>
            </a:pPr>
            <a:endParaRPr lang="sr-Latn-R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§"/>
            </a:pPr>
            <a:r>
              <a:rPr lang="vi-VN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Simptomi povezani sa </a:t>
            </a:r>
            <a:r>
              <a:rPr lang="sr-Latn-RS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kancerom</a:t>
            </a:r>
            <a:r>
              <a:rPr lang="vi-VN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vi-VN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(neželjeni efekti hemoterapije / zračenja, mučnina i povraćanje, emocionalna pitanja, umor, poboljšanje imunološkog </a:t>
            </a:r>
            <a:r>
              <a:rPr lang="vi-VN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sistema</a:t>
            </a:r>
            <a:endParaRPr lang="sr-Latn-R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§"/>
            </a:pP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v"/>
            </a:pPr>
            <a:endParaRPr lang="en-US" sz="16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Ostale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indikacije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akupunkture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Kontrola zavisnosti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(Prestanak pušenja, alkohol i / ili droga) 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Poremećaji cirkulacije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(nemaligni visoki krvni pritisak, angina pektoris, prehlada) ruke i noge) • Dermatološki poremećaji (ekcem, psorijaza, pruritis, urtikarija) 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Emocionalni i psihološki poremećaji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(anksioznost, depresija, strah, stres, nesanica, beznađe / bespomoćnost sa hroničnom bolešću / bolom, osećajem blagostanja</a:t>
            </a:r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Poremećaji očiju, uha, nosa i grla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(sinusitis, grlobolja, uho, zujanje u ušima, vrtoglavica, loš vid, sezonske alergije</a:t>
            </a:r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Gastrointestinalni poremećaji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(sindrom iritabilnog creva, kolitis, zatvor, proliv, alergije na hranu, čirevi, gastritis, napuhavanje trbuha, hemoroidi) 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RS" sz="1600" dirty="0"/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Ginekološki /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genitourinarni </a:t>
            </a:r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poremećaji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Neurološki </a:t>
            </a:r>
            <a:r>
              <a:rPr lang="vi-VN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poremećaji</a:t>
            </a:r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endParaRPr lang="sr-Latn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vi-VN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Respiratorni poremećaji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(astma, emfizem, bronhitis, prehlada / grip, težak rad disanje</a:t>
            </a:r>
            <a:r>
              <a:rPr lang="vi-VN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60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/>
              <a:t>Moguće komplikacije akupunkture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z="1800" dirty="0" smtClean="0"/>
              <a:t>Moguće komplikacije akupunkture Akupunktura ima značajno nižu stopu komplikacija u poređenju s mnogim drugim medicinskim tretmanima.</a:t>
            </a:r>
            <a:endParaRPr lang="en-US" sz="1800" dirty="0" smtClean="0"/>
          </a:p>
          <a:p>
            <a:endParaRPr lang="sr-Latn-RS" sz="1800" dirty="0" smtClean="0"/>
          </a:p>
          <a:p>
            <a:r>
              <a:rPr lang="vi-VN" sz="1800" dirty="0" smtClean="0"/>
              <a:t>Najčešće prijavljena komplikacija je modrica ili krvarenje na mestu umetanja igle, praćena pojavom prolaznog vazo-vagalnog odgovora.</a:t>
            </a:r>
            <a:endParaRPr lang="en-US" sz="1800" dirty="0" smtClean="0"/>
          </a:p>
          <a:p>
            <a:endParaRPr lang="sr-Latn-RS" sz="1800" dirty="0" smtClean="0"/>
          </a:p>
          <a:p>
            <a:r>
              <a:rPr lang="sr-Latn-RS" sz="1800" dirty="0" smtClean="0"/>
              <a:t>r</a:t>
            </a:r>
            <a:r>
              <a:rPr lang="en-US" sz="1800" dirty="0" err="1" smtClean="0"/>
              <a:t>etke</a:t>
            </a:r>
            <a:r>
              <a:rPr lang="en-US" sz="1800" dirty="0" smtClean="0"/>
              <a:t> </a:t>
            </a:r>
            <a:r>
              <a:rPr lang="en-US" sz="1800" dirty="0" err="1" smtClean="0"/>
              <a:t>komplikacije</a:t>
            </a:r>
            <a:r>
              <a:rPr lang="en-US" sz="1800" dirty="0" smtClean="0"/>
              <a:t> </a:t>
            </a:r>
            <a:r>
              <a:rPr lang="en-US" sz="1800" dirty="0" err="1" smtClean="0"/>
              <a:t>uključuju</a:t>
            </a:r>
            <a:r>
              <a:rPr lang="en-US" sz="1800" dirty="0" smtClean="0"/>
              <a:t> </a:t>
            </a:r>
            <a:r>
              <a:rPr lang="en-US" sz="1800" dirty="0" err="1" smtClean="0"/>
              <a:t>infekciju</a:t>
            </a:r>
            <a:r>
              <a:rPr lang="en-US" sz="1800" dirty="0" smtClean="0"/>
              <a:t>, dermatitis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slomljene</a:t>
            </a:r>
            <a:r>
              <a:rPr lang="en-US" sz="1800" dirty="0" smtClean="0"/>
              <a:t> </a:t>
            </a:r>
            <a:r>
              <a:rPr lang="en-US" sz="1800" dirty="0" err="1" smtClean="0"/>
              <a:t>fragmente</a:t>
            </a:r>
            <a:r>
              <a:rPr lang="en-US" sz="1800" dirty="0" smtClean="0"/>
              <a:t> </a:t>
            </a:r>
            <a:r>
              <a:rPr lang="en-US" sz="1800" dirty="0" err="1" smtClean="0"/>
              <a:t>igle</a:t>
            </a:r>
            <a:r>
              <a:rPr lang="en-US" sz="1800" dirty="0" smtClean="0"/>
              <a:t>. </a:t>
            </a:r>
            <a:endParaRPr lang="sr-Latn-RS" sz="1800" dirty="0" smtClean="0"/>
          </a:p>
          <a:p>
            <a:endParaRPr lang="en-US" sz="14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/>
              <a:t>Moguće komplikacije akupunkture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n</a:t>
            </a:r>
            <a:r>
              <a:rPr lang="vi-VN" sz="1600" dirty="0" smtClean="0"/>
              <a:t>eželjena događaja (0,13%), uključujući jaku mučninu i stvarnu nesvesticu</a:t>
            </a:r>
            <a:endParaRPr lang="en-US" sz="1600" dirty="0" smtClean="0"/>
          </a:p>
          <a:p>
            <a:endParaRPr lang="sr-Latn-RS" sz="1600" dirty="0" smtClean="0"/>
          </a:p>
          <a:p>
            <a:r>
              <a:rPr lang="en-US" sz="1600" dirty="0" err="1" smtClean="0"/>
              <a:t>pogoršanje</a:t>
            </a:r>
            <a:r>
              <a:rPr lang="en-US" sz="1600" dirty="0" smtClean="0"/>
              <a:t> </a:t>
            </a:r>
            <a:r>
              <a:rPr lang="en-US" sz="1600" dirty="0" err="1" smtClean="0"/>
              <a:t>simptoma</a:t>
            </a:r>
            <a:r>
              <a:rPr lang="en-US" sz="1600" dirty="0" smtClean="0"/>
              <a:t>, </a:t>
            </a:r>
            <a:r>
              <a:rPr lang="en-US" sz="1600" dirty="0" err="1" smtClean="0"/>
              <a:t>dugotrajni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neprihvatljivi</a:t>
            </a:r>
            <a:r>
              <a:rPr lang="en-US" sz="1600" dirty="0" smtClean="0"/>
              <a:t> </a:t>
            </a:r>
            <a:r>
              <a:rPr lang="en-US" sz="1600" dirty="0" err="1" smtClean="0"/>
              <a:t>bol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modrice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psihološke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emocionalne</a:t>
            </a:r>
            <a:r>
              <a:rPr lang="en-US" sz="1600" dirty="0" smtClean="0"/>
              <a:t> </a:t>
            </a:r>
            <a:r>
              <a:rPr lang="en-US" sz="1600" dirty="0" err="1" smtClean="0"/>
              <a:t>reakcije</a:t>
            </a:r>
            <a:endParaRPr lang="en-US" sz="1600" dirty="0" smtClean="0"/>
          </a:p>
          <a:p>
            <a:endParaRPr lang="sr-Latn-RS" sz="1600" dirty="0" smtClean="0"/>
          </a:p>
          <a:p>
            <a:r>
              <a:rPr lang="en-US" sz="1600" dirty="0" err="1" smtClean="0"/>
              <a:t>obzirom</a:t>
            </a:r>
            <a:r>
              <a:rPr lang="en-US" sz="1600" dirty="0" smtClean="0"/>
              <a:t> </a:t>
            </a:r>
            <a:r>
              <a:rPr lang="en-US" sz="1600" dirty="0" err="1" smtClean="0"/>
              <a:t>da</a:t>
            </a:r>
            <a:r>
              <a:rPr lang="en-US" sz="1600" dirty="0" smtClean="0"/>
              <a:t> je </a:t>
            </a:r>
            <a:r>
              <a:rPr lang="en-US" sz="1600" dirty="0" err="1" smtClean="0"/>
              <a:t>akupunktura</a:t>
            </a:r>
            <a:r>
              <a:rPr lang="en-US" sz="1600" dirty="0" smtClean="0"/>
              <a:t> </a:t>
            </a:r>
            <a:r>
              <a:rPr lang="en-US" sz="1600" dirty="0" err="1" smtClean="0"/>
              <a:t>invazivna</a:t>
            </a:r>
            <a:r>
              <a:rPr lang="en-US" sz="1600" dirty="0" smtClean="0"/>
              <a:t> </a:t>
            </a:r>
            <a:r>
              <a:rPr lang="en-US" sz="1600" dirty="0" err="1" smtClean="0"/>
              <a:t>medicinska</a:t>
            </a:r>
            <a:r>
              <a:rPr lang="en-US" sz="1600" dirty="0" smtClean="0"/>
              <a:t> </a:t>
            </a:r>
            <a:r>
              <a:rPr lang="en-US" sz="1600" dirty="0" err="1" smtClean="0"/>
              <a:t>intervencija</a:t>
            </a:r>
            <a:r>
              <a:rPr lang="en-US" sz="1600" dirty="0" smtClean="0"/>
              <a:t>, </a:t>
            </a:r>
            <a:r>
              <a:rPr lang="en-US" sz="1600" dirty="0" err="1" smtClean="0"/>
              <a:t>ako</a:t>
            </a:r>
            <a:r>
              <a:rPr lang="en-US" sz="1600" dirty="0" smtClean="0"/>
              <a:t> se </a:t>
            </a:r>
            <a:r>
              <a:rPr lang="en-US" sz="1600" dirty="0" err="1" smtClean="0"/>
              <a:t>tretman</a:t>
            </a:r>
            <a:r>
              <a:rPr lang="en-US" sz="1600" dirty="0" smtClean="0"/>
              <a:t> ne </a:t>
            </a:r>
            <a:r>
              <a:rPr lang="en-US" sz="1600" dirty="0" err="1" smtClean="0"/>
              <a:t>primeni</a:t>
            </a:r>
            <a:r>
              <a:rPr lang="en-US" sz="1600" dirty="0" smtClean="0"/>
              <a:t> </a:t>
            </a:r>
            <a:r>
              <a:rPr lang="en-US" sz="1600" dirty="0" err="1" smtClean="0"/>
              <a:t>pravilno</a:t>
            </a:r>
            <a:r>
              <a:rPr lang="en-US" sz="1600" dirty="0" smtClean="0"/>
              <a:t>, </a:t>
            </a:r>
            <a:r>
              <a:rPr lang="en-US" sz="1600" dirty="0" err="1" smtClean="0"/>
              <a:t>mogu</a:t>
            </a:r>
            <a:r>
              <a:rPr lang="en-US" sz="1600" dirty="0" smtClean="0"/>
              <a:t> se </a:t>
            </a:r>
            <a:r>
              <a:rPr lang="en-US" sz="1600" dirty="0" err="1" smtClean="0"/>
              <a:t>dogoditi</a:t>
            </a:r>
            <a:r>
              <a:rPr lang="en-US" sz="1600" dirty="0" smtClean="0"/>
              <a:t> </a:t>
            </a:r>
            <a:r>
              <a:rPr lang="en-US" sz="1600" dirty="0" err="1" smtClean="0"/>
              <a:t>ozbiljne</a:t>
            </a:r>
            <a:r>
              <a:rPr lang="en-US" sz="1600" dirty="0" smtClean="0"/>
              <a:t> </a:t>
            </a:r>
            <a:r>
              <a:rPr lang="en-US" sz="1600" dirty="0" err="1" smtClean="0"/>
              <a:t>komplikacije</a:t>
            </a:r>
            <a:r>
              <a:rPr lang="en-US" sz="1600" dirty="0" smtClean="0"/>
              <a:t> </a:t>
            </a:r>
            <a:r>
              <a:rPr lang="en-US" sz="1600" dirty="0" err="1" smtClean="0"/>
              <a:t>kao</a:t>
            </a:r>
            <a:r>
              <a:rPr lang="en-US" sz="1600" dirty="0" smtClean="0"/>
              <a:t> </a:t>
            </a:r>
            <a:r>
              <a:rPr lang="en-US" sz="1600" dirty="0" err="1" smtClean="0"/>
              <a:t>što</a:t>
            </a:r>
            <a:r>
              <a:rPr lang="en-US" sz="1600" dirty="0" smtClean="0"/>
              <a:t> </a:t>
            </a:r>
            <a:r>
              <a:rPr lang="en-US" sz="1600" dirty="0" err="1" smtClean="0"/>
              <a:t>su</a:t>
            </a:r>
            <a:r>
              <a:rPr lang="en-US" sz="1600" dirty="0" smtClean="0"/>
              <a:t> </a:t>
            </a:r>
            <a:r>
              <a:rPr lang="en-US" sz="1600" dirty="0" err="1" smtClean="0"/>
              <a:t>pneumotoraks</a:t>
            </a:r>
            <a:r>
              <a:rPr lang="en-US" sz="1600" dirty="0" smtClean="0"/>
              <a:t>, </a:t>
            </a:r>
            <a:r>
              <a:rPr lang="en-US" sz="1600" dirty="0" err="1" smtClean="0"/>
              <a:t>hematoraks</a:t>
            </a:r>
            <a:r>
              <a:rPr lang="en-US" sz="1600" dirty="0" smtClean="0"/>
              <a:t>, </a:t>
            </a:r>
            <a:r>
              <a:rPr lang="en-US" sz="1600" dirty="0" err="1" smtClean="0"/>
              <a:t>punkcija</a:t>
            </a:r>
            <a:r>
              <a:rPr lang="en-US" sz="1600" dirty="0" smtClean="0"/>
              <a:t> </a:t>
            </a:r>
            <a:r>
              <a:rPr lang="en-US" sz="1600" dirty="0" err="1" smtClean="0"/>
              <a:t>unutrašnjih</a:t>
            </a:r>
            <a:r>
              <a:rPr lang="en-US" sz="1600" dirty="0" smtClean="0"/>
              <a:t> </a:t>
            </a:r>
            <a:r>
              <a:rPr lang="en-US" sz="1600" dirty="0" err="1" smtClean="0"/>
              <a:t>organa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perikardni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sr-Latn-RS" sz="1600" dirty="0" smtClean="0"/>
              <a:t> povrede -</a:t>
            </a:r>
            <a:endParaRPr lang="en-US" sz="1600" dirty="0" smtClean="0"/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Efikasnost</a:t>
            </a:r>
            <a:r>
              <a:rPr lang="en-US" sz="3600" dirty="0" smtClean="0"/>
              <a:t>, </a:t>
            </a:r>
            <a:r>
              <a:rPr lang="en-US" sz="3600" dirty="0" err="1" smtClean="0"/>
              <a:t>efikasnost</a:t>
            </a:r>
            <a:r>
              <a:rPr lang="en-US" sz="3600" dirty="0" smtClean="0"/>
              <a:t>, </a:t>
            </a:r>
            <a:r>
              <a:rPr lang="en-US" sz="3600" dirty="0" err="1" smtClean="0"/>
              <a:t>sigurnost</a:t>
            </a:r>
            <a:r>
              <a:rPr lang="en-US" sz="3600" dirty="0" smtClean="0"/>
              <a:t> </a:t>
            </a:r>
            <a:r>
              <a:rPr lang="en-US" sz="3600" dirty="0" err="1" smtClean="0"/>
              <a:t>i</a:t>
            </a:r>
            <a:r>
              <a:rPr lang="en-US" sz="3600" dirty="0" smtClean="0"/>
              <a:t> </a:t>
            </a:r>
            <a:r>
              <a:rPr lang="en-US" sz="3600" dirty="0" err="1" smtClean="0"/>
              <a:t>troškovi</a:t>
            </a:r>
            <a:r>
              <a:rPr lang="en-US" sz="3600" dirty="0" smtClean="0"/>
              <a:t> </a:t>
            </a:r>
            <a:r>
              <a:rPr lang="en-US" sz="3600" dirty="0" err="1" smtClean="0"/>
              <a:t>akupunkture</a:t>
            </a:r>
            <a:r>
              <a:rPr lang="en-US" sz="3600" dirty="0" smtClean="0"/>
              <a:t> </a:t>
            </a:r>
            <a:r>
              <a:rPr lang="en-US" sz="3600" dirty="0" err="1" smtClean="0"/>
              <a:t>za</a:t>
            </a:r>
            <a:r>
              <a:rPr lang="en-US" sz="3600" dirty="0" smtClean="0"/>
              <a:t> </a:t>
            </a:r>
            <a:r>
              <a:rPr lang="en-US" sz="3600" dirty="0" err="1" smtClean="0"/>
              <a:t>hronični</a:t>
            </a:r>
            <a:r>
              <a:rPr lang="en-US" sz="3600" dirty="0" smtClean="0"/>
              <a:t> </a:t>
            </a:r>
            <a:r>
              <a:rPr lang="en-US" sz="3600" dirty="0" err="1" smtClean="0"/>
              <a:t>bol</a:t>
            </a:r>
            <a:endParaRPr lang="en-US" sz="3600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Evaluated 304,674 patients over 10,000 physicians and received 10+ acupuncture for pain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Results: acupuncture was an effective and safe treatment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effects attributed to specific or nonspecific mechanisms and  depend on the diagnosis-results a large research initiative. </a:t>
            </a:r>
          </a:p>
        </p:txBody>
      </p:sp>
      <p:pic>
        <p:nvPicPr>
          <p:cNvPr id="55302" name="Picture 6" descr="homemontage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743200"/>
            <a:ext cx="4267200" cy="28194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/>
              <a:t>Perspektive i budući pravci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Perspektive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budući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pravci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poslednjih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godina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veći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broj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lekara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integrisao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akupunkturu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svoju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praksu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 </a:t>
            </a:r>
            <a:endParaRPr lang="en-U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Jedno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nedavno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istraživanje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lekara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upotrebi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njihovoj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praksi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pokazalo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velika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većina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anketiranih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pozitivan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stav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povoljno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iskustvo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upotrebom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akupunkture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kao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alternativnog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modaliteta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lečenje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hroničnog</a:t>
            </a:r>
            <a:r>
              <a:rPr lang="en-US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bola.</a:t>
            </a:r>
            <a:endParaRPr lang="en-US" sz="1800" dirty="0"/>
          </a:p>
        </p:txBody>
      </p:sp>
      <p:pic>
        <p:nvPicPr>
          <p:cNvPr id="4" name="Picture 6" descr="need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86199"/>
            <a:ext cx="3124200" cy="274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Latn-RS" sz="4800" dirty="0" smtClean="0"/>
          </a:p>
          <a:p>
            <a:pPr>
              <a:buNone/>
            </a:pPr>
            <a:r>
              <a:rPr lang="sr-Latn-RS" sz="4800" dirty="0" smtClean="0"/>
              <a:t>        </a:t>
            </a:r>
            <a:r>
              <a:rPr lang="en-US" sz="4800" dirty="0" smtClean="0"/>
              <a:t>HVALA NA PA</a:t>
            </a:r>
            <a:r>
              <a:rPr lang="sr-Latn-RS" sz="4800" dirty="0" smtClean="0"/>
              <a:t>Ž</a:t>
            </a:r>
            <a:r>
              <a:rPr lang="en-US" sz="4800" dirty="0" smtClean="0"/>
              <a:t>NJI</a:t>
            </a:r>
            <a:endParaRPr lang="en-US" sz="4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Lečenje</a:t>
            </a:r>
            <a:r>
              <a:rPr lang="en-US" dirty="0" smtClean="0"/>
              <a:t> bola </a:t>
            </a:r>
            <a:r>
              <a:rPr lang="en-US" dirty="0" err="1" smtClean="0"/>
              <a:t>akupunkturom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958138" cy="3881437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njihovom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verovanju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TCM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bolest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posljedica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neravnoteže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viška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ili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manjka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ubadanjem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tankih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igala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akupunkturne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točke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xue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 ( </a:t>
            </a:r>
            <a:r>
              <a:rPr lang="ja-JP" altLang="en-US" sz="2000" smtClean="0">
                <a:latin typeface="Times New Roman" pitchFamily="18" charset="0"/>
                <a:cs typeface="Times New Roman" pitchFamily="18" charset="0"/>
              </a:rPr>
              <a:t>穴 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kojih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otprilike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365,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ponovno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uspostavlja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ravnoteža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Njihovim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mehaničkim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provociranjem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cilj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postići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promjenu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protoku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Qi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tako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djelovati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bolest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pic>
        <p:nvPicPr>
          <p:cNvPr id="4" name="Picture 6" descr="acupun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505200"/>
            <a:ext cx="2819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Uvod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vi-VN" sz="1800" b="0" dirty="0" smtClean="0"/>
              <a:t>Akupunktura je oblik alternativne medicine.  Najčešće se koristi za </a:t>
            </a:r>
            <a:r>
              <a:rPr lang="en-US" sz="1800" b="0" dirty="0" smtClean="0"/>
              <a:t>  </a:t>
            </a:r>
            <a:r>
              <a:rPr lang="vi-VN" sz="1800" b="0" dirty="0" smtClean="0"/>
              <a:t>ublažavanje bolova,  iako se takođe koristi za lečenje širokog spektra </a:t>
            </a:r>
            <a:r>
              <a:rPr lang="en-US" sz="1800" b="0" dirty="0" err="1" smtClean="0"/>
              <a:t>bolesti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i</a:t>
            </a:r>
            <a:r>
              <a:rPr lang="vi-VN" sz="1800" b="0" dirty="0" smtClean="0"/>
              <a:t>stanja. </a:t>
            </a:r>
            <a:endParaRPr lang="en-US" sz="1800" b="0" dirty="0" smtClean="0"/>
          </a:p>
          <a:p>
            <a:pPr>
              <a:buFont typeface="Wingdings" pitchFamily="2" charset="2"/>
              <a:buChar char="v"/>
            </a:pPr>
            <a:r>
              <a:rPr lang="vi-VN" sz="1800" b="0" dirty="0" smtClean="0"/>
              <a:t>Akupunktura se uglavnom koristi samo u kombinaciji sa drugim oblicima lečenja.  </a:t>
            </a:r>
            <a:endParaRPr lang="en-US" sz="1800" b="0" dirty="0" smtClean="0"/>
          </a:p>
          <a:p>
            <a:pPr>
              <a:buFont typeface="Wingdings" pitchFamily="2" charset="2"/>
              <a:buChar char="v"/>
            </a:pPr>
            <a:r>
              <a:rPr lang="vi-VN" sz="1800" b="0" dirty="0" smtClean="0"/>
              <a:t>Na primer, Američko udruženje anesteziologa tvrdi da će se u lečenju nespecifičnog, neupalnog bola u donjem delu leđa moći uzeti u obzir samo u kombinaciji sa konvencionalnom terapijo</a:t>
            </a:r>
            <a:r>
              <a:rPr lang="en-US" sz="1800" b="0" dirty="0" smtClean="0"/>
              <a:t>m</a:t>
            </a:r>
          </a:p>
          <a:p>
            <a:endParaRPr lang="en-US" sz="18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0" dirty="0" smtClean="0"/>
              <a:t> </a:t>
            </a:r>
            <a:r>
              <a:rPr lang="en-US" sz="1600" b="0" u="sng" dirty="0" smtClean="0">
                <a:hlinkClick r:id="rId2"/>
              </a:rPr>
              <a:t>"Acupuncture: does it alleviate pain and are there serious risks? A review of reviews"</a:t>
            </a:r>
            <a:r>
              <a:rPr lang="en-US" sz="1600" b="0" dirty="0" smtClean="0"/>
              <a:t> </a:t>
            </a:r>
            <a:r>
              <a:rPr lang="en-US" sz="1600" b="0" dirty="0" smtClean="0">
                <a:solidFill>
                  <a:srgbClr val="0033CC"/>
                </a:solidFill>
              </a:rPr>
              <a:t>755–64</a:t>
            </a:r>
            <a:r>
              <a:rPr lang="en-US" sz="1600" b="0" dirty="0" smtClean="0"/>
              <a:t>. </a:t>
            </a:r>
            <a:r>
              <a:rPr lang="en-US" sz="1600" b="0" dirty="0" smtClean="0">
                <a:hlinkClick r:id="rId3" tooltip="Digital object identifier"/>
              </a:rPr>
              <a:t>doi</a:t>
            </a:r>
            <a:r>
              <a:rPr lang="en-US" sz="1600" b="0" dirty="0" smtClean="0"/>
              <a:t>:</a:t>
            </a:r>
            <a:r>
              <a:rPr lang="en-US" sz="1600" b="0" dirty="0" smtClean="0">
                <a:hlinkClick r:id="rId4"/>
              </a:rPr>
              <a:t>10.1016/j.pain.2010.11.004</a:t>
            </a:r>
            <a:r>
              <a:rPr lang="en-US" sz="1600" b="0" dirty="0" smtClean="0"/>
              <a:t>.</a:t>
            </a: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Naučne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osnove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akupunkture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neurohumoralna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morfogenetska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nervna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refleksna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teorija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teorija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kontrolnih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vrata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bola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endorfin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 descr="cover-seminar-2003-for-200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4100" y="2406650"/>
            <a:ext cx="3903663" cy="34956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vi-VN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Neurohumoralni pristup</a:t>
            </a:r>
            <a:endParaRPr lang="en-US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Periferni nervni sistem presudan je u posredovanju akupunkturne analgezije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Hipoteza korelacije Meridian-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Korteks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organ</a:t>
            </a:r>
            <a:r>
              <a:rPr lang="vi-VN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8" name="Picture 6" descr="acu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33500" y="2209800"/>
            <a:ext cx="2911475" cy="388143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vi-V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euro-humoralni pristup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vi-VN" sz="2400" b="0" dirty="0" smtClean="0">
                <a:latin typeface="Times New Roman" pitchFamily="18" charset="0"/>
                <a:cs typeface="Times New Roman" pitchFamily="18" charset="0"/>
              </a:rPr>
              <a:t> Akupunktura stimuliše moždanu koru i nervni sistem, a zatim kontroliše oslobađanje hemikalija ili hormona u poremećenim organima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vi-VN" sz="2400" b="0" dirty="0" smtClean="0">
                <a:latin typeface="Times New Roman" pitchFamily="18" charset="0"/>
                <a:cs typeface="Times New Roman" pitchFamily="18" charset="0"/>
              </a:rPr>
              <a:t>Aku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ta</a:t>
            </a:r>
            <a:r>
              <a:rPr lang="sr-Latn-RS" sz="2400" b="0" dirty="0" smtClean="0">
                <a:latin typeface="Times New Roman" pitchFamily="18" charset="0"/>
                <a:cs typeface="Times New Roman" pitchFamily="18" charset="0"/>
              </a:rPr>
              <a:t>čka</a:t>
            </a:r>
            <a:r>
              <a:rPr lang="vi-VN" sz="2400" b="0" dirty="0" smtClean="0">
                <a:latin typeface="Times New Roman" pitchFamily="18" charset="0"/>
                <a:cs typeface="Times New Roman" pitchFamily="18" charset="0"/>
              </a:rPr>
              <a:t>-mozak-organ</a:t>
            </a:r>
            <a:endParaRPr lang="en-US" sz="2400" dirty="0"/>
          </a:p>
        </p:txBody>
      </p:sp>
      <p:pic>
        <p:nvPicPr>
          <p:cNvPr id="38921" name="Picture 9" descr="acupuncture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4100" y="2278063"/>
            <a:ext cx="3903663" cy="37528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 smtClean="0">
                <a:solidFill>
                  <a:schemeClr val="tx1"/>
                </a:solidFill>
              </a:rPr>
              <a:t>Morfogenetska teorija Shang C. Kina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200" b="0" dirty="0" err="1" smtClean="0"/>
              <a:t>Akupunkturne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tačke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su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jednostruke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tačke</a:t>
            </a:r>
            <a:r>
              <a:rPr lang="en-US" sz="2200" b="0" dirty="0" smtClean="0"/>
              <a:t> u </a:t>
            </a:r>
            <a:r>
              <a:rPr lang="en-US" sz="2200" b="0" dirty="0" err="1" smtClean="0"/>
              <a:t>površinskom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bioelektričnom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polju</a:t>
            </a:r>
            <a:endParaRPr lang="en-US" sz="2200" b="0" dirty="0" smtClean="0"/>
          </a:p>
          <a:p>
            <a:pPr>
              <a:buFont typeface="Wingdings" pitchFamily="2" charset="2"/>
              <a:buChar char="Ø"/>
            </a:pPr>
            <a:r>
              <a:rPr lang="en-US" sz="2200" b="0" dirty="0" err="1" smtClean="0"/>
              <a:t>Uloga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električnog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polja</a:t>
            </a:r>
            <a:r>
              <a:rPr lang="en-US" sz="2200" b="0" dirty="0" smtClean="0"/>
              <a:t> u </a:t>
            </a:r>
            <a:r>
              <a:rPr lang="en-US" sz="2200" b="0" dirty="0" err="1" smtClean="0"/>
              <a:t>kontroli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rasta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i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morfogenezi</a:t>
            </a:r>
            <a:endParaRPr lang="en-US" sz="2200" b="0" dirty="0" smtClean="0"/>
          </a:p>
          <a:p>
            <a:pPr>
              <a:buFont typeface="Wingdings" pitchFamily="2" charset="2"/>
              <a:buChar char="Ø"/>
            </a:pPr>
            <a:r>
              <a:rPr lang="en-US" sz="2200" b="0" dirty="0" err="1" smtClean="0"/>
              <a:t>Organizacioni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centri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imaju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visoku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električnu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provodljivost</a:t>
            </a:r>
            <a:r>
              <a:rPr lang="en-US" sz="2200" b="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200" b="0" dirty="0" smtClean="0"/>
              <a:t> </a:t>
            </a:r>
            <a:r>
              <a:rPr lang="en-US" sz="2200" b="0" dirty="0" err="1" smtClean="0"/>
              <a:t>Akupunkturne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tačke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potiču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od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organizacija</a:t>
            </a:r>
            <a:r>
              <a:rPr lang="en-US" sz="2200" b="0" dirty="0" smtClean="0"/>
              <a:t> </a:t>
            </a:r>
            <a:r>
              <a:rPr lang="en-US" sz="2200" b="0" dirty="0" err="1" smtClean="0"/>
              <a:t>centara</a:t>
            </a:r>
            <a:endParaRPr lang="en-US" sz="2200" b="0" dirty="0" smtClean="0"/>
          </a:p>
        </p:txBody>
      </p:sp>
      <p:pic>
        <p:nvPicPr>
          <p:cNvPr id="39942" name="Picture 1030" descr="Acupuncture-Chart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28800" y="2286000"/>
            <a:ext cx="2136775" cy="388143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>
                <a:solidFill>
                  <a:schemeClr val="tx1"/>
                </a:solidFill>
              </a:rPr>
              <a:t>Teorija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b="0" dirty="0" err="1" smtClean="0">
                <a:solidFill>
                  <a:schemeClr val="tx1"/>
                </a:solidFill>
              </a:rPr>
              <a:t>refleksa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b="0" dirty="0" err="1" smtClean="0">
                <a:solidFill>
                  <a:schemeClr val="tx1"/>
                </a:solidFill>
              </a:rPr>
              <a:t>nerva</a:t>
            </a:r>
            <a:r>
              <a:rPr lang="en-US" b="0" dirty="0" smtClean="0">
                <a:solidFill>
                  <a:schemeClr val="tx1"/>
                </a:solidFill>
              </a:rPr>
              <a:t> -</a:t>
            </a:r>
            <a:r>
              <a:rPr lang="en-US" sz="2400" b="0" dirty="0" err="1" smtClean="0">
                <a:solidFill>
                  <a:schemeClr val="tx1"/>
                </a:solidFill>
              </a:rPr>
              <a:t>Išikava</a:t>
            </a:r>
            <a:r>
              <a:rPr lang="en-US" sz="2400" b="0" dirty="0" smtClean="0">
                <a:solidFill>
                  <a:schemeClr val="tx1"/>
                </a:solidFill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</a:rPr>
              <a:t>i</a:t>
            </a:r>
            <a:r>
              <a:rPr lang="en-US" sz="2400" b="0" dirty="0" smtClean="0">
                <a:solidFill>
                  <a:schemeClr val="tx1"/>
                </a:solidFill>
              </a:rPr>
              <a:t> Fujita </a:t>
            </a:r>
            <a:r>
              <a:rPr lang="en-US" sz="2400" b="0" dirty="0" err="1" smtClean="0">
                <a:solidFill>
                  <a:schemeClr val="tx1"/>
                </a:solidFill>
              </a:rPr>
              <a:t>i</a:t>
            </a:r>
            <a:r>
              <a:rPr lang="en-US" sz="2400" b="0" dirty="0" smtClean="0">
                <a:solidFill>
                  <a:schemeClr val="tx1"/>
                </a:solidFill>
              </a:rPr>
              <a:t> dr., Japan 1950-ih  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b="0" dirty="0" err="1" smtClean="0"/>
              <a:t>Autonomni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nervni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sistem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koji</a:t>
            </a:r>
            <a:r>
              <a:rPr lang="en-US" sz="2400" b="0" dirty="0" smtClean="0"/>
              <a:t> se </a:t>
            </a:r>
            <a:r>
              <a:rPr lang="en-US" sz="2400" b="0" dirty="0" err="1" smtClean="0"/>
              <a:t>proteže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kroz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unutrašnje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organe</a:t>
            </a:r>
            <a:r>
              <a:rPr lang="en-US" sz="2400" b="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b="0" dirty="0" smtClean="0"/>
              <a:t> Viscera-multi </a:t>
            </a:r>
            <a:r>
              <a:rPr lang="en-US" sz="2400" b="0" dirty="0" err="1" smtClean="0"/>
              <a:t>refleks</a:t>
            </a:r>
            <a:r>
              <a:rPr lang="en-US" sz="2400" b="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b="0" dirty="0" smtClean="0"/>
              <a:t> </a:t>
            </a:r>
            <a:r>
              <a:rPr lang="en-US" sz="2400" b="0" dirty="0" err="1" smtClean="0"/>
              <a:t>Kutanski</a:t>
            </a:r>
            <a:r>
              <a:rPr lang="en-US" sz="2400" b="0" dirty="0" smtClean="0"/>
              <a:t> –</a:t>
            </a:r>
            <a:r>
              <a:rPr lang="en-US" sz="2400" b="0" dirty="0" err="1" smtClean="0"/>
              <a:t>visceranski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refleks</a:t>
            </a:r>
            <a:r>
              <a:rPr lang="en-US" sz="2400" b="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b="0" dirty="0" smtClean="0"/>
              <a:t> </a:t>
            </a:r>
            <a:r>
              <a:rPr lang="en-US" sz="2400" b="0" dirty="0" err="1" smtClean="0"/>
              <a:t>Akupunktura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koristi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ove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reflekse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za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obnavljanje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homeostaze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tela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i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ubrzavanje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procesa</a:t>
            </a:r>
            <a:r>
              <a:rPr lang="en-US" sz="2400" b="0" dirty="0" smtClean="0"/>
              <a:t> </a:t>
            </a:r>
            <a:r>
              <a:rPr lang="en-US" sz="2400" b="0" dirty="0" err="1" smtClean="0">
                <a:solidFill>
                  <a:schemeClr val="bg1"/>
                </a:solidFill>
              </a:rPr>
              <a:t>ozdravljenja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5846" name="Picture 6" descr="biofeedback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36663" y="2214563"/>
            <a:ext cx="3046412" cy="38814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utoUpdateAnimBg="0"/>
    </p:bldLst>
  </p:timing>
</p:sld>
</file>

<file path=ppt/theme/theme1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8578</TotalTime>
  <Words>1056</Words>
  <Application>Microsoft Office PowerPoint</Application>
  <PresentationFormat>On-screen Show (4:3)</PresentationFormat>
  <Paragraphs>133</Paragraphs>
  <Slides>27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Straight Edge</vt:lpstr>
      <vt:lpstr>Slide 1</vt:lpstr>
      <vt:lpstr>Lečenje bola akupunkturom</vt:lpstr>
      <vt:lpstr>Lečenje bola akupunkturom</vt:lpstr>
      <vt:lpstr>Uvod</vt:lpstr>
      <vt:lpstr>Naučne osnove akupunkture </vt:lpstr>
      <vt:lpstr>Neurohumoralni pristup</vt:lpstr>
      <vt:lpstr>Neuro-humoralni pristup </vt:lpstr>
      <vt:lpstr>Morfogenetska teorija Shang C. Kina</vt:lpstr>
      <vt:lpstr>Teorija refleksa nerva -Išikava i Fujita i dr., Japan 1950-ih  </vt:lpstr>
      <vt:lpstr>Teorija kontrolne vrata  Drs Melzack i Vall, 1965</vt:lpstr>
      <vt:lpstr>Teorija kontrolnih vrata  Drs Melzack i Vall, 1965</vt:lpstr>
      <vt:lpstr>Endorfinska teorija   Dr. Pomeranz, Canada, 1996</vt:lpstr>
      <vt:lpstr>Terapijski mehanizmi akupunkture</vt:lpstr>
      <vt:lpstr>Mehanizmi delovanja akupunkture</vt:lpstr>
      <vt:lpstr>Akupunkturni Putevi</vt:lpstr>
      <vt:lpstr>Meridian-Cortex-Organ međusobna veza</vt:lpstr>
      <vt:lpstr>Effects of Acupuncture on the       Brain  </vt:lpstr>
      <vt:lpstr>Mehanizmi akupunkture za ublažavanje boli </vt:lpstr>
      <vt:lpstr>Terapijski mehanizmi akupunkture -Dr.D. Kendall, 1980. </vt:lpstr>
      <vt:lpstr>Kliničkom istraživanju akupunkture</vt:lpstr>
      <vt:lpstr>Upravljanje bola akupunkturom</vt:lpstr>
      <vt:lpstr>Ostale indikacije  akupunkture</vt:lpstr>
      <vt:lpstr>Moguće komplikacije akupunkture</vt:lpstr>
      <vt:lpstr>Moguće komplikacije akupunkture</vt:lpstr>
      <vt:lpstr>Efikasnost, efikasnost, sigurnost i troškovi akupunkture za hronični bol</vt:lpstr>
      <vt:lpstr>Perspektive i budući pravci </vt:lpstr>
      <vt:lpstr>Slide 27</vt:lpstr>
    </vt:vector>
  </TitlesOfParts>
  <Company>Advanced Acupuncture,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 Management by Acupuncture</dc:title>
  <dc:creator>Cathryn Hu</dc:creator>
  <cp:lastModifiedBy>nenad zornic</cp:lastModifiedBy>
  <cp:revision>90</cp:revision>
  <cp:lastPrinted>1601-01-01T00:00:00Z</cp:lastPrinted>
  <dcterms:created xsi:type="dcterms:W3CDTF">2007-03-06T06:21:58Z</dcterms:created>
  <dcterms:modified xsi:type="dcterms:W3CDTF">2019-10-30T18:43:13Z</dcterms:modified>
</cp:coreProperties>
</file>